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2"/>
    <p:sldId id="298" r:id="rId3"/>
    <p:sldId id="263" r:id="rId4"/>
    <p:sldId id="264" r:id="rId5"/>
    <p:sldId id="330" r:id="rId6"/>
    <p:sldId id="297" r:id="rId7"/>
    <p:sldId id="307" r:id="rId8"/>
    <p:sldId id="271" r:id="rId9"/>
    <p:sldId id="326" r:id="rId10"/>
    <p:sldId id="325" r:id="rId11"/>
    <p:sldId id="287" r:id="rId12"/>
    <p:sldId id="320" r:id="rId13"/>
    <p:sldId id="266" r:id="rId14"/>
    <p:sldId id="324" r:id="rId15"/>
    <p:sldId id="323" r:id="rId16"/>
    <p:sldId id="329" r:id="rId17"/>
    <p:sldId id="339" r:id="rId18"/>
    <p:sldId id="333" r:id="rId19"/>
    <p:sldId id="337" r:id="rId20"/>
    <p:sldId id="332" r:id="rId21"/>
    <p:sldId id="327" r:id="rId22"/>
    <p:sldId id="272" r:id="rId23"/>
    <p:sldId id="299" r:id="rId24"/>
    <p:sldId id="274" r:id="rId25"/>
    <p:sldId id="289" r:id="rId26"/>
    <p:sldId id="281" r:id="rId27"/>
    <p:sldId id="282" r:id="rId28"/>
    <p:sldId id="284" r:id="rId29"/>
    <p:sldId id="285" r:id="rId30"/>
    <p:sldId id="347" r:id="rId31"/>
    <p:sldId id="356" r:id="rId32"/>
    <p:sldId id="346" r:id="rId33"/>
    <p:sldId id="355" r:id="rId34"/>
    <p:sldId id="354" r:id="rId35"/>
    <p:sldId id="353" r:id="rId36"/>
    <p:sldId id="352" r:id="rId37"/>
    <p:sldId id="351" r:id="rId38"/>
    <p:sldId id="350" r:id="rId39"/>
    <p:sldId id="349" r:id="rId40"/>
    <p:sldId id="362" r:id="rId41"/>
    <p:sldId id="360" r:id="rId42"/>
    <p:sldId id="359" r:id="rId43"/>
    <p:sldId id="358" r:id="rId44"/>
    <p:sldId id="309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ont Thin" pitchFamily="2" charset="0"/>
      <p:regular r:id="rId51"/>
    </p:embeddedFont>
    <p:embeddedFont>
      <p:font typeface="Montserrat" pitchFamily="2" charset="77"/>
      <p:regular r:id="rId52"/>
      <p:bold r:id="rId53"/>
      <p:italic r:id="rId54"/>
      <p:boldItalic r:id="rId55"/>
    </p:embeddedFont>
    <p:embeddedFont>
      <p:font typeface="Montserrat Bold" pitchFamily="2" charset="77"/>
      <p:regular r:id="rId56"/>
      <p:bold r:id="rId57"/>
    </p:embeddedFont>
    <p:embeddedFont>
      <p:font typeface="Montserrat Classic Bold" pitchFamily="2" charset="77"/>
      <p:regular r:id="rId58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3C2EC"/>
    <a:srgbClr val="2D7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8" autoAdjust="0"/>
    <p:restoredTop sz="94597" autoAdjust="0"/>
  </p:normalViewPr>
  <p:slideViewPr>
    <p:cSldViewPr>
      <p:cViewPr varScale="1">
        <p:scale>
          <a:sx n="76" d="100"/>
          <a:sy n="76" d="100"/>
        </p:scale>
        <p:origin x="248" y="2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0372B-D178-4598-9007-767D05AD55ED}" type="datetimeFigureOut">
              <a:rPr lang="en-US" smtClean="0"/>
              <a:t>3/22/24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C92C2-8A4C-4936-82F6-5CA31A5F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603708"/>
            <a:ext cx="7606965" cy="4683292"/>
            <a:chOff x="0" y="0"/>
            <a:chExt cx="2003481" cy="12334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3481" cy="1233460"/>
            </a:xfrm>
            <a:custGeom>
              <a:avLst/>
              <a:gdLst/>
              <a:ahLst/>
              <a:cxnLst/>
              <a:rect l="l" t="t" r="r" b="b"/>
              <a:pathLst>
                <a:path w="2003481" h="1233460">
                  <a:moveTo>
                    <a:pt x="0" y="0"/>
                  </a:moveTo>
                  <a:lnTo>
                    <a:pt x="2003481" y="0"/>
                  </a:lnTo>
                  <a:lnTo>
                    <a:pt x="2003481" y="1233460"/>
                  </a:lnTo>
                  <a:lnTo>
                    <a:pt x="0" y="123346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54031" y="8719491"/>
            <a:ext cx="190239" cy="190239"/>
            <a:chOff x="0" y="0"/>
            <a:chExt cx="215710" cy="2157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268268" y="871949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78004" y="8719491"/>
            <a:ext cx="190239" cy="190239"/>
            <a:chOff x="0" y="0"/>
            <a:chExt cx="215710" cy="215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sp>
        <p:nvSpPr>
          <p:cNvPr id="19" name="AutoShape 19"/>
          <p:cNvSpPr/>
          <p:nvPr/>
        </p:nvSpPr>
        <p:spPr>
          <a:xfrm>
            <a:off x="5608985" y="8800323"/>
            <a:ext cx="9594021" cy="0"/>
          </a:xfrm>
          <a:prstGeom prst="line">
            <a:avLst/>
          </a:prstGeom>
          <a:ln w="28575" cap="flat">
            <a:solidFill>
              <a:srgbClr val="73C2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32067">
            <a:off x="15870805" y="4872354"/>
            <a:ext cx="1094195" cy="161342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91570" y="5260821"/>
            <a:ext cx="6396332" cy="3232206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4907862" y="1293018"/>
            <a:ext cx="1550646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565656"/>
              </a:solidFill>
              <a:latin typeface="Montserra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191570" y="4594452"/>
            <a:ext cx="514688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3200" spc="399" dirty="0">
                <a:solidFill>
                  <a:srgbClr val="73C2EC"/>
                </a:solidFill>
                <a:latin typeface="Montserrat Classic Bold"/>
              </a:rPr>
              <a:t>INTRODUCING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FB4449-C60B-8CBA-6610-62DC3B3C7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493" y="952500"/>
            <a:ext cx="11632826" cy="3153771"/>
          </a:xfrm>
          <a:prstGeom prst="rect">
            <a:avLst/>
          </a:prstGeom>
        </p:spPr>
      </p:pic>
      <p:pic>
        <p:nvPicPr>
          <p:cNvPr id="6" name="Picture 5" descr="A white device with a screen&#10;&#10;Description automatically generated">
            <a:extLst>
              <a:ext uri="{FF2B5EF4-FFF2-40B4-BE49-F238E27FC236}">
                <a16:creationId xmlns:a16="http://schemas.microsoft.com/office/drawing/2014/main" id="{7150C879-D96C-DB27-54E7-FE5F91F0D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25" y="6252272"/>
            <a:ext cx="3700105" cy="33861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75295"/>
            <a:ext cx="18288000" cy="3966447"/>
            <a:chOff x="0" y="0"/>
            <a:chExt cx="24384000" cy="52885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5497085">
            <a:off x="12174938" y="4747733"/>
            <a:ext cx="1359853" cy="118987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0D1ABD-9ECE-FC81-9AF0-3D544D65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E84B48-8861-9FB4-2E06-53C6888D68E8}"/>
              </a:ext>
            </a:extLst>
          </p:cNvPr>
          <p:cNvSpPr txBox="1"/>
          <p:nvPr/>
        </p:nvSpPr>
        <p:spPr>
          <a:xfrm>
            <a:off x="13636225" y="4735264"/>
            <a:ext cx="4352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Two Treatments </a:t>
            </a:r>
          </a:p>
          <a:p>
            <a:r>
              <a:rPr lang="en-US" sz="3200" b="1" dirty="0"/>
              <a:t>Ultrasound, 2 days apart</a:t>
            </a:r>
          </a:p>
        </p:txBody>
      </p:sp>
      <p:pic>
        <p:nvPicPr>
          <p:cNvPr id="9" name="Picture 8" descr="A person's belly with a stretch marks&#10;&#10;Description automatically generated">
            <a:extLst>
              <a:ext uri="{FF2B5EF4-FFF2-40B4-BE49-F238E27FC236}">
                <a16:creationId xmlns:a16="http://schemas.microsoft.com/office/drawing/2014/main" id="{FB6D1F2E-6DC9-D657-2BDC-2B40B6875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6" y="1297833"/>
            <a:ext cx="11704198" cy="7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7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002F5D-32C3-44DA-162E-E826D838CD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1410" y="1205532"/>
            <a:ext cx="16505179" cy="74573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2" b="12"/>
          <a:stretch>
            <a:fillRect/>
          </a:stretch>
        </p:blipFill>
        <p:spPr>
          <a:xfrm>
            <a:off x="1028700" y="1036393"/>
            <a:ext cx="11855065" cy="667267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97085">
            <a:off x="12203839" y="4743827"/>
            <a:ext cx="1359853" cy="118987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197567" y="4948238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latin typeface="Montserrat Bold"/>
              </a:rPr>
              <a:t>After 40 Minutes of Ultrasound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0D1ABD-9ECE-FC81-9AF0-3D544D65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89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6" r="46"/>
          <a:stretch>
            <a:fillRect/>
          </a:stretch>
        </p:blipFill>
        <p:spPr>
          <a:xfrm>
            <a:off x="358541" y="1013703"/>
            <a:ext cx="13274602" cy="747166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97085">
            <a:off x="13678160" y="4737901"/>
            <a:ext cx="1359853" cy="118987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554200" y="4923263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63AC4EE-6C81-C865-E696-A3C6FA8D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75295"/>
            <a:ext cx="18288000" cy="3966447"/>
            <a:chOff x="0" y="0"/>
            <a:chExt cx="24384000" cy="52885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5497085">
            <a:off x="12730438" y="4678937"/>
            <a:ext cx="1359853" cy="118987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0D1ABD-9ECE-FC81-9AF0-3D544D65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E84B48-8861-9FB4-2E06-53C6888D68E8}"/>
              </a:ext>
            </a:extLst>
          </p:cNvPr>
          <p:cNvSpPr txBox="1"/>
          <p:nvPr/>
        </p:nvSpPr>
        <p:spPr>
          <a:xfrm>
            <a:off x="13636225" y="4735264"/>
            <a:ext cx="4352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Two Treatments </a:t>
            </a:r>
          </a:p>
          <a:p>
            <a:r>
              <a:rPr lang="en-US" sz="3200" b="1" dirty="0"/>
              <a:t>Ultrasound, 2 days apart</a:t>
            </a:r>
          </a:p>
        </p:txBody>
      </p:sp>
      <p:pic>
        <p:nvPicPr>
          <p:cNvPr id="5" name="Picture 4" descr="A comparison of a person's belly&#10;&#10;Description automatically generated">
            <a:extLst>
              <a:ext uri="{FF2B5EF4-FFF2-40B4-BE49-F238E27FC236}">
                <a16:creationId xmlns:a16="http://schemas.microsoft.com/office/drawing/2014/main" id="{BED02A2E-1AE4-70E3-71EF-71FC6936D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3" y="765310"/>
            <a:ext cx="12677533" cy="79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62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75295"/>
            <a:ext cx="18288000" cy="3966447"/>
            <a:chOff x="0" y="0"/>
            <a:chExt cx="24384000" cy="52885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5497085">
            <a:off x="12956298" y="4678936"/>
            <a:ext cx="1359853" cy="118987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0D1ABD-9ECE-FC81-9AF0-3D544D65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E84B48-8861-9FB4-2E06-53C6888D68E8}"/>
              </a:ext>
            </a:extLst>
          </p:cNvPr>
          <p:cNvSpPr txBox="1"/>
          <p:nvPr/>
        </p:nvSpPr>
        <p:spPr>
          <a:xfrm>
            <a:off x="13636225" y="4735264"/>
            <a:ext cx="4352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Two Treatments </a:t>
            </a:r>
          </a:p>
          <a:p>
            <a:r>
              <a:rPr lang="en-US" sz="3200" b="1" dirty="0"/>
              <a:t>Ultrasound, 2 days apart</a:t>
            </a:r>
          </a:p>
        </p:txBody>
      </p:sp>
      <p:pic>
        <p:nvPicPr>
          <p:cNvPr id="5" name="Picture 4" descr="A comparison of a person's side and side view of a person's body&#10;&#10;Description automatically generated">
            <a:extLst>
              <a:ext uri="{FF2B5EF4-FFF2-40B4-BE49-F238E27FC236}">
                <a16:creationId xmlns:a16="http://schemas.microsoft.com/office/drawing/2014/main" id="{2D1B3180-6651-C2E3-D6B4-098472B22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3" y="772864"/>
            <a:ext cx="1255117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4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75295"/>
            <a:ext cx="18288000" cy="3966447"/>
            <a:chOff x="0" y="0"/>
            <a:chExt cx="24384000" cy="52885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5497085">
            <a:off x="12887971" y="4741808"/>
            <a:ext cx="1359853" cy="118987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0D1ABD-9ECE-FC81-9AF0-3D544D65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id="{60CC4190-0912-20B3-44AA-011D0AB66182}"/>
              </a:ext>
            </a:extLst>
          </p:cNvPr>
          <p:cNvSpPr txBox="1"/>
          <p:nvPr/>
        </p:nvSpPr>
        <p:spPr>
          <a:xfrm>
            <a:off x="13876020" y="4927169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latin typeface="Montserrat Bold"/>
              </a:rPr>
              <a:t>After 40 Minutes of Ultrasound</a:t>
            </a:r>
          </a:p>
        </p:txBody>
      </p:sp>
      <p:pic>
        <p:nvPicPr>
          <p:cNvPr id="5" name="Picture 4" descr="A collage of a person's stomach&#10;&#10;Description automatically generated">
            <a:extLst>
              <a:ext uri="{FF2B5EF4-FFF2-40B4-BE49-F238E27FC236}">
                <a16:creationId xmlns:a16="http://schemas.microsoft.com/office/drawing/2014/main" id="{2A108373-29D8-E507-8A0F-0CFF444D8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94" y="347669"/>
            <a:ext cx="11441634" cy="83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81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9841782" y="4876278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F5069DE2-048E-68E6-568E-93F92A00F0BA}"/>
              </a:ext>
            </a:extLst>
          </p:cNvPr>
          <p:cNvGrpSpPr/>
          <p:nvPr/>
        </p:nvGrpSpPr>
        <p:grpSpPr>
          <a:xfrm rot="-5497085">
            <a:off x="12578149" y="4612586"/>
            <a:ext cx="1359853" cy="1189872"/>
            <a:chOff x="0" y="0"/>
            <a:chExt cx="812800" cy="711200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6662D39-5A9B-6B6B-05EF-776BB70A10B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AB1F26CE-51D5-9B2B-9B0C-1B687B9110A1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A80893E-AD6A-6870-57CD-84CC6EF5B5A7}"/>
              </a:ext>
            </a:extLst>
          </p:cNvPr>
          <p:cNvSpPr txBox="1"/>
          <p:nvPr/>
        </p:nvSpPr>
        <p:spPr>
          <a:xfrm>
            <a:off x="13475060" y="4668913"/>
            <a:ext cx="4352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Two Treatments </a:t>
            </a:r>
          </a:p>
          <a:p>
            <a:r>
              <a:rPr lang="en-US" sz="3200" b="1" dirty="0"/>
              <a:t>Ultrasound, 2 days apart</a:t>
            </a:r>
          </a:p>
        </p:txBody>
      </p:sp>
      <p:pic>
        <p:nvPicPr>
          <p:cNvPr id="24" name="Picture 23" descr="A person's side and side view of a fat belly&#10;&#10;Description automatically generated">
            <a:extLst>
              <a:ext uri="{FF2B5EF4-FFF2-40B4-BE49-F238E27FC236}">
                <a16:creationId xmlns:a16="http://schemas.microsoft.com/office/drawing/2014/main" id="{D57BAB24-4A6E-6ABE-F9D8-4B6ED58BB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9" y="1084810"/>
            <a:ext cx="12160041" cy="76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7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2659373" y="5087173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FF215-7505-FF67-AD92-4F3F4B706732}"/>
              </a:ext>
            </a:extLst>
          </p:cNvPr>
          <p:cNvSpPr txBox="1"/>
          <p:nvPr/>
        </p:nvSpPr>
        <p:spPr>
          <a:xfrm>
            <a:off x="13532104" y="5143500"/>
            <a:ext cx="4352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Two Treatments </a:t>
            </a:r>
          </a:p>
          <a:p>
            <a:r>
              <a:rPr lang="en-US" sz="3200" b="1" dirty="0"/>
              <a:t>Ultrasound, 2 days apart</a:t>
            </a:r>
          </a:p>
        </p:txBody>
      </p:sp>
      <p:pic>
        <p:nvPicPr>
          <p:cNvPr id="24" name="Picture 23" descr="A person with a large belly&#10;&#10;Description automatically generated with medium confidence">
            <a:extLst>
              <a:ext uri="{FF2B5EF4-FFF2-40B4-BE49-F238E27FC236}">
                <a16:creationId xmlns:a16="http://schemas.microsoft.com/office/drawing/2014/main" id="{E33C3BBA-808C-00F9-B31B-B8D4C4637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7" y="917805"/>
            <a:ext cx="12184730" cy="77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87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345171" y="4804189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198722" y="4989550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pic>
        <p:nvPicPr>
          <p:cNvPr id="20" name="Picture 19" descr="A person with a belly&#10;&#10;Description automatically generated with medium confidence">
            <a:extLst>
              <a:ext uri="{FF2B5EF4-FFF2-40B4-BE49-F238E27FC236}">
                <a16:creationId xmlns:a16="http://schemas.microsoft.com/office/drawing/2014/main" id="{D85695A3-C256-517C-E035-908992668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0" y="545524"/>
            <a:ext cx="12756609" cy="823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9263" y="1894931"/>
            <a:ext cx="3573493" cy="6457677"/>
            <a:chOff x="0" y="0"/>
            <a:chExt cx="941167" cy="17007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167" cy="1700787"/>
            </a:xfrm>
            <a:custGeom>
              <a:avLst/>
              <a:gdLst/>
              <a:ahLst/>
              <a:cxnLst/>
              <a:rect l="l" t="t" r="r" b="b"/>
              <a:pathLst>
                <a:path w="941167" h="1700787">
                  <a:moveTo>
                    <a:pt x="0" y="0"/>
                  </a:moveTo>
                  <a:lnTo>
                    <a:pt x="941167" y="0"/>
                  </a:lnTo>
                  <a:lnTo>
                    <a:pt x="941167" y="1700787"/>
                  </a:lnTo>
                  <a:lnTo>
                    <a:pt x="0" y="1700787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83195" y="2855276"/>
            <a:ext cx="3703709" cy="4536988"/>
            <a:chOff x="0" y="0"/>
            <a:chExt cx="975462" cy="11949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462" cy="1194927"/>
            </a:xfrm>
            <a:custGeom>
              <a:avLst/>
              <a:gdLst/>
              <a:ahLst/>
              <a:cxnLst/>
              <a:rect l="l" t="t" r="r" b="b"/>
              <a:pathLst>
                <a:path w="975462" h="1194927">
                  <a:moveTo>
                    <a:pt x="0" y="0"/>
                  </a:moveTo>
                  <a:lnTo>
                    <a:pt x="975462" y="0"/>
                  </a:lnTo>
                  <a:lnTo>
                    <a:pt x="975462" y="1194927"/>
                  </a:lnTo>
                  <a:lnTo>
                    <a:pt x="0" y="1194927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79047" y="2183615"/>
            <a:ext cx="3737859" cy="5919770"/>
            <a:chOff x="0" y="0"/>
            <a:chExt cx="4983812" cy="789302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8024" r="8024"/>
            <a:stretch>
              <a:fillRect/>
            </a:stretch>
          </p:blipFill>
          <p:spPr>
            <a:xfrm>
              <a:off x="0" y="0"/>
              <a:ext cx="4983812" cy="789302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3857655" y="2662176"/>
            <a:ext cx="3737859" cy="4962649"/>
            <a:chOff x="0" y="0"/>
            <a:chExt cx="4983812" cy="661686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11438" t="22536" r="56152" b="968"/>
            <a:stretch>
              <a:fillRect/>
            </a:stretch>
          </p:blipFill>
          <p:spPr>
            <a:xfrm>
              <a:off x="0" y="0"/>
              <a:ext cx="4983812" cy="6616865"/>
            </a:xfrm>
            <a:prstGeom prst="rect">
              <a:avLst/>
            </a:prstGeom>
          </p:spPr>
        </p:pic>
      </p:grpSp>
      <p:sp>
        <p:nvSpPr>
          <p:cNvPr id="12" name="AutoShape 12"/>
          <p:cNvSpPr/>
          <p:nvPr/>
        </p:nvSpPr>
        <p:spPr>
          <a:xfrm>
            <a:off x="1620352" y="1131871"/>
            <a:ext cx="874574" cy="0"/>
          </a:xfrm>
          <a:prstGeom prst="line">
            <a:avLst/>
          </a:prstGeom>
          <a:ln w="95250" cap="flat">
            <a:solidFill>
              <a:srgbClr val="73C2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9777110" y="3300193"/>
            <a:ext cx="6646902" cy="3647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759"/>
              </a:lnSpc>
              <a:spcBef>
                <a:spcPct val="0"/>
              </a:spcBef>
              <a:buClr>
                <a:srgbClr val="72C2EC"/>
              </a:buClr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Non-invasive fat reduction</a:t>
            </a:r>
          </a:p>
          <a:p>
            <a:pPr marL="457200" indent="-457200">
              <a:lnSpc>
                <a:spcPts val="4759"/>
              </a:lnSpc>
              <a:spcBef>
                <a:spcPct val="0"/>
              </a:spcBef>
              <a:buClr>
                <a:srgbClr val="72C2EC"/>
              </a:buClr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US: low frequency 40KHz</a:t>
            </a:r>
          </a:p>
          <a:p>
            <a:pPr marL="457200" indent="-457200">
              <a:lnSpc>
                <a:spcPts val="4759"/>
              </a:lnSpc>
              <a:spcBef>
                <a:spcPct val="0"/>
              </a:spcBef>
              <a:buClr>
                <a:srgbClr val="72C2EC"/>
              </a:buClr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Comfortable - no heat</a:t>
            </a:r>
          </a:p>
          <a:p>
            <a:pPr marL="457200" indent="-457200">
              <a:lnSpc>
                <a:spcPts val="4759"/>
              </a:lnSpc>
              <a:spcBef>
                <a:spcPct val="0"/>
              </a:spcBef>
              <a:buClr>
                <a:srgbClr val="72C2EC"/>
              </a:buClr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Ringing in ears</a:t>
            </a:r>
          </a:p>
          <a:p>
            <a:pPr marL="457200" indent="-457200">
              <a:lnSpc>
                <a:spcPts val="4759"/>
              </a:lnSpc>
              <a:spcBef>
                <a:spcPct val="0"/>
              </a:spcBef>
              <a:buClr>
                <a:srgbClr val="72C2EC"/>
              </a:buClr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No consumables</a:t>
            </a:r>
          </a:p>
          <a:p>
            <a:pPr marL="457200" indent="-457200">
              <a:lnSpc>
                <a:spcPts val="4759"/>
              </a:lnSpc>
              <a:spcBef>
                <a:spcPct val="0"/>
              </a:spcBef>
              <a:buClr>
                <a:srgbClr val="72C2EC"/>
              </a:buClr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Lower cost device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493512B0-531A-C51F-FC20-B0501F881321}"/>
              </a:ext>
            </a:extLst>
          </p:cNvPr>
          <p:cNvGrpSpPr/>
          <p:nvPr/>
        </p:nvGrpSpPr>
        <p:grpSpPr>
          <a:xfrm>
            <a:off x="17069061" y="8735106"/>
            <a:ext cx="190239" cy="190239"/>
            <a:chOff x="0" y="0"/>
            <a:chExt cx="215710" cy="215710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B16ECE09-9CD1-072D-C8C2-3221D90E3579}"/>
                </a:ext>
              </a:extLst>
            </p:cNvPr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0CB992F5-2BBA-083E-7E8B-8EFC415167E9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6" name="Group 5">
            <a:extLst>
              <a:ext uri="{FF2B5EF4-FFF2-40B4-BE49-F238E27FC236}">
                <a16:creationId xmlns:a16="http://schemas.microsoft.com/office/drawing/2014/main" id="{EF9B541A-A4E8-5644-218F-3193AAB1D8C3}"/>
              </a:ext>
            </a:extLst>
          </p:cNvPr>
          <p:cNvGrpSpPr/>
          <p:nvPr/>
        </p:nvGrpSpPr>
        <p:grpSpPr>
          <a:xfrm>
            <a:off x="16683298" y="8735106"/>
            <a:ext cx="190239" cy="190239"/>
            <a:chOff x="0" y="0"/>
            <a:chExt cx="215710" cy="215710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E2BE072-BDC0-B730-F29F-437A4A8FBF2F}"/>
                </a:ext>
              </a:extLst>
            </p:cNvPr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D35AFDA6-BFDD-295C-0B89-03AF1EFF5AF9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4E6E9727-8909-66C6-06B4-8445DE784962}"/>
              </a:ext>
            </a:extLst>
          </p:cNvPr>
          <p:cNvGrpSpPr/>
          <p:nvPr/>
        </p:nvGrpSpPr>
        <p:grpSpPr>
          <a:xfrm>
            <a:off x="16293034" y="8735106"/>
            <a:ext cx="190239" cy="190239"/>
            <a:chOff x="0" y="0"/>
            <a:chExt cx="215710" cy="215710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5ACBBEAE-7CD9-B22A-E1A9-F78D332172C6}"/>
                </a:ext>
              </a:extLst>
            </p:cNvPr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E87D1690-84FF-4F40-C6D0-7B223FA90F23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sp>
        <p:nvSpPr>
          <p:cNvPr id="22" name="AutoShape 11">
            <a:extLst>
              <a:ext uri="{FF2B5EF4-FFF2-40B4-BE49-F238E27FC236}">
                <a16:creationId xmlns:a16="http://schemas.microsoft.com/office/drawing/2014/main" id="{E8C67B24-544A-037E-CFD5-A184F8A59C50}"/>
              </a:ext>
            </a:extLst>
          </p:cNvPr>
          <p:cNvSpPr/>
          <p:nvPr/>
        </p:nvSpPr>
        <p:spPr>
          <a:xfrm>
            <a:off x="6024016" y="8815938"/>
            <a:ext cx="9594021" cy="0"/>
          </a:xfrm>
          <a:prstGeom prst="line">
            <a:avLst/>
          </a:prstGeom>
          <a:ln w="28575" cap="flat">
            <a:solidFill>
              <a:srgbClr val="73C2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5" name="Picture 34">
            <a:extLst>
              <a:ext uri="{FF2B5EF4-FFF2-40B4-BE49-F238E27FC236}">
                <a16:creationId xmlns:a16="http://schemas.microsoft.com/office/drawing/2014/main" id="{2F86A673-D50E-06DB-3C9C-1CC4F72A14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9258300"/>
            <a:ext cx="1372948" cy="693780"/>
          </a:xfrm>
          <a:prstGeom prst="rect">
            <a:avLst/>
          </a:prstGeom>
        </p:spPr>
      </p:pic>
      <p:sp>
        <p:nvSpPr>
          <p:cNvPr id="48" name="TextBox 6">
            <a:extLst>
              <a:ext uri="{FF2B5EF4-FFF2-40B4-BE49-F238E27FC236}">
                <a16:creationId xmlns:a16="http://schemas.microsoft.com/office/drawing/2014/main" id="{9DD10848-FBBD-D785-8EA7-F5A62E5B39F1}"/>
              </a:ext>
            </a:extLst>
          </p:cNvPr>
          <p:cNvSpPr txBox="1"/>
          <p:nvPr/>
        </p:nvSpPr>
        <p:spPr>
          <a:xfrm>
            <a:off x="4151819" y="1299990"/>
            <a:ext cx="1302622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6699" b="1" spc="115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IT?</a:t>
            </a:r>
            <a:endParaRPr lang="en-US" sz="6699" b="1" spc="1159" dirty="0">
              <a:solidFill>
                <a:srgbClr val="73C2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09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573771" y="5029163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554200" y="5121877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pic>
        <p:nvPicPr>
          <p:cNvPr id="19" name="Picture 18" descr="A person's belly with a scar&#10;&#10;Description automatically generated">
            <a:extLst>
              <a:ext uri="{FF2B5EF4-FFF2-40B4-BE49-F238E27FC236}">
                <a16:creationId xmlns:a16="http://schemas.microsoft.com/office/drawing/2014/main" id="{C3CCA15B-1624-DC84-8013-AF5270684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"/>
            <a:ext cx="12667189" cy="847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39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2203839" y="4743827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197567" y="4948238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pic>
        <p:nvPicPr>
          <p:cNvPr id="20" name="Picture 19" descr="A picture containing person, clothing, person, trouser&#10;&#10;Description automatically generated">
            <a:extLst>
              <a:ext uri="{FF2B5EF4-FFF2-40B4-BE49-F238E27FC236}">
                <a16:creationId xmlns:a16="http://schemas.microsoft.com/office/drawing/2014/main" id="{842DF277-1233-139B-D28F-078BA18A1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63" y="227950"/>
            <a:ext cx="9258300" cy="9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15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3966447"/>
          </a:xfrm>
          <a:prstGeom prst="rect">
            <a:avLst/>
          </a:prstGeom>
          <a:solidFill>
            <a:srgbClr val="73C2E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DC79E5CA-2FEC-A710-2A1C-D1291416ADA3}"/>
              </a:ext>
            </a:extLst>
          </p:cNvPr>
          <p:cNvGrpSpPr/>
          <p:nvPr/>
        </p:nvGrpSpPr>
        <p:grpSpPr>
          <a:xfrm rot="-5497085">
            <a:off x="13116571" y="4749703"/>
            <a:ext cx="1359853" cy="1189872"/>
            <a:chOff x="0" y="0"/>
            <a:chExt cx="812800" cy="7112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E4D4E90-D9AE-293A-1CAB-E19931C3BC95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10AC9DCE-3249-714B-4D10-4931C86B00AE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75AFEC0A-5344-0C3D-EB04-733B6DAE0214}"/>
              </a:ext>
            </a:extLst>
          </p:cNvPr>
          <p:cNvSpPr txBox="1"/>
          <p:nvPr/>
        </p:nvSpPr>
        <p:spPr>
          <a:xfrm>
            <a:off x="14008096" y="4934271"/>
            <a:ext cx="371883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5 Treatments of Radio Frequency</a:t>
            </a:r>
          </a:p>
        </p:txBody>
      </p:sp>
      <p:pic>
        <p:nvPicPr>
          <p:cNvPr id="19" name="Picture 18" descr="Close-up of a person's legs&#10;&#10;Description automatically generated">
            <a:extLst>
              <a:ext uri="{FF2B5EF4-FFF2-40B4-BE49-F238E27FC236}">
                <a16:creationId xmlns:a16="http://schemas.microsoft.com/office/drawing/2014/main" id="{F0A9B17D-084E-05B0-6525-20C785EBF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6" y="1953668"/>
            <a:ext cx="12917167" cy="677009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3">
            <a:extLst>
              <a:ext uri="{FF2B5EF4-FFF2-40B4-BE49-F238E27FC236}">
                <a16:creationId xmlns:a16="http://schemas.microsoft.com/office/drawing/2014/main" id="{E319E401-1903-81F0-DA90-38714EF19253}"/>
              </a:ext>
            </a:extLst>
          </p:cNvPr>
          <p:cNvSpPr/>
          <p:nvPr/>
        </p:nvSpPr>
        <p:spPr>
          <a:xfrm>
            <a:off x="0" y="0"/>
            <a:ext cx="18288000" cy="3966447"/>
          </a:xfrm>
          <a:prstGeom prst="rect">
            <a:avLst/>
          </a:prstGeom>
          <a:solidFill>
            <a:srgbClr val="73C2E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10BF4AE1-22ED-5AF5-4234-53FACEB195F6}"/>
              </a:ext>
            </a:extLst>
          </p:cNvPr>
          <p:cNvGrpSpPr/>
          <p:nvPr/>
        </p:nvGrpSpPr>
        <p:grpSpPr>
          <a:xfrm rot="-5497085">
            <a:off x="13659946" y="4856924"/>
            <a:ext cx="1359853" cy="1189872"/>
            <a:chOff x="0" y="0"/>
            <a:chExt cx="812800" cy="711200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8B7EF3A0-7171-B1FE-4976-62485C31BEA3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D86E124A-48B4-DF93-D877-15A636D36057}"/>
                </a:ext>
              </a:extLst>
            </p:cNvPr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15" name="TextBox 17">
            <a:extLst>
              <a:ext uri="{FF2B5EF4-FFF2-40B4-BE49-F238E27FC236}">
                <a16:creationId xmlns:a16="http://schemas.microsoft.com/office/drawing/2014/main" id="{ACCED9DB-950F-E959-1E9F-7E4E65310B31}"/>
              </a:ext>
            </a:extLst>
          </p:cNvPr>
          <p:cNvSpPr txBox="1"/>
          <p:nvPr/>
        </p:nvSpPr>
        <p:spPr>
          <a:xfrm>
            <a:off x="14684141" y="4846448"/>
            <a:ext cx="360385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b="1" spc="140" dirty="0">
                <a:solidFill>
                  <a:srgbClr val="000000"/>
                </a:solidFill>
                <a:latin typeface="Montserrat Bold"/>
              </a:rPr>
              <a:t>After 4 Treatments of Radio Frequency</a:t>
            </a:r>
          </a:p>
        </p:txBody>
      </p:sp>
      <p:pic>
        <p:nvPicPr>
          <p:cNvPr id="19" name="Picture 18" descr="A comparison of a person's arm&#10;&#10;Description automatically generated">
            <a:extLst>
              <a:ext uri="{FF2B5EF4-FFF2-40B4-BE49-F238E27FC236}">
                <a16:creationId xmlns:a16="http://schemas.microsoft.com/office/drawing/2014/main" id="{3A426923-EBD9-5518-E761-144892C08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24853"/>
            <a:ext cx="13725735" cy="43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0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421372" y="4936516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401800" y="5121877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20" name="Picture 19" descr="A collage of a person's belly&#10;&#10;Description automatically generated">
            <a:extLst>
              <a:ext uri="{FF2B5EF4-FFF2-40B4-BE49-F238E27FC236}">
                <a16:creationId xmlns:a16="http://schemas.microsoft.com/office/drawing/2014/main" id="{9CDCCC13-D477-76A7-1CA0-CE978E237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3" y="926225"/>
            <a:ext cx="12856561" cy="78175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0999" y="521763"/>
            <a:ext cx="15682271" cy="737551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276600" y="8423859"/>
            <a:ext cx="337525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b="1" spc="140" dirty="0">
                <a:solidFill>
                  <a:srgbClr val="000000"/>
                </a:solidFill>
                <a:latin typeface="Montserrat Bold"/>
              </a:rPr>
              <a:t>Before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489732" y="7133695"/>
            <a:ext cx="1359853" cy="1189872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901844" y="8423859"/>
            <a:ext cx="653563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699" b="1" spc="140" dirty="0">
                <a:solidFill>
                  <a:srgbClr val="000000"/>
                </a:solidFill>
                <a:latin typeface="Montserrat Bold"/>
              </a:rPr>
              <a:t>After 3 treatments Ultrasound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268971" y="4991064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198722" y="5069984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20" name="Picture 19" descr="A person's side and side view of his waist&#10;&#10;Description automatically generated">
            <a:extLst>
              <a:ext uri="{FF2B5EF4-FFF2-40B4-BE49-F238E27FC236}">
                <a16:creationId xmlns:a16="http://schemas.microsoft.com/office/drawing/2014/main" id="{499325C0-6F3C-5C6B-BD56-ADFB72F10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1" y="1384490"/>
            <a:ext cx="13093202" cy="73709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579966" y="5062914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478000" y="5182758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20" name="Picture 19" descr="A person's belly with a mirror&#10;&#10;Description automatically generated with medium confidence">
            <a:extLst>
              <a:ext uri="{FF2B5EF4-FFF2-40B4-BE49-F238E27FC236}">
                <a16:creationId xmlns:a16="http://schemas.microsoft.com/office/drawing/2014/main" id="{53064272-D511-2E17-7DA0-405110294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0" y="1866900"/>
            <a:ext cx="13374828" cy="69332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421371" y="4867689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401800" y="5053051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20" name="Picture 19" descr="A collage of a person's belly&#10;&#10;Description automatically generated">
            <a:extLst>
              <a:ext uri="{FF2B5EF4-FFF2-40B4-BE49-F238E27FC236}">
                <a16:creationId xmlns:a16="http://schemas.microsoft.com/office/drawing/2014/main" id="{780C7E38-BB82-D1BD-B718-322B7D737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4" y="361826"/>
            <a:ext cx="12527354" cy="832040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618119" y="5029162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554200" y="5055714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21" name="Picture 20" descr="A person's belly with a tattoo on her stomach&#10;&#10;Description automatically generated">
            <a:extLst>
              <a:ext uri="{FF2B5EF4-FFF2-40B4-BE49-F238E27FC236}">
                <a16:creationId xmlns:a16="http://schemas.microsoft.com/office/drawing/2014/main" id="{905691F3-B574-CCE7-F2EF-85F054AC0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4" y="331589"/>
            <a:ext cx="12927627" cy="83933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896600" y="0"/>
            <a:ext cx="7391400" cy="10555580"/>
          </a:xfrm>
          <a:prstGeom prst="rect">
            <a:avLst/>
          </a:prstGeom>
          <a:solidFill>
            <a:srgbClr val="73C2EC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9258300"/>
            <a:ext cx="1372948" cy="69378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804727" y="1028700"/>
            <a:ext cx="190239" cy="190239"/>
            <a:chOff x="0" y="0"/>
            <a:chExt cx="215710" cy="21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8964" y="1028700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51574" y="1028700"/>
            <a:ext cx="13307726" cy="749030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649971" y="5029163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554840" y="5115951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23" name="Picture 22" descr="A person's belly with a fat belly&#10;&#10;Description automatically generated">
            <a:extLst>
              <a:ext uri="{FF2B5EF4-FFF2-40B4-BE49-F238E27FC236}">
                <a16:creationId xmlns:a16="http://schemas.microsoft.com/office/drawing/2014/main" id="{D7BB9558-A100-7DE4-0381-E8CB03D6C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1" y="199854"/>
            <a:ext cx="13135339" cy="86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878572" y="4911088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762843" y="5096449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23" name="Picture 22" descr="A person's belly and belly fat&#10;&#10;Description automatically generated">
            <a:extLst>
              <a:ext uri="{FF2B5EF4-FFF2-40B4-BE49-F238E27FC236}">
                <a16:creationId xmlns:a16="http://schemas.microsoft.com/office/drawing/2014/main" id="{756BEB00-3A0C-0952-6A0B-4ED1D32F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9" y="558224"/>
            <a:ext cx="13503675" cy="81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11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16200000">
            <a:off x="13878571" y="4864427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705220" y="5049788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20" name="Picture 19" descr="A person's side and side view of a person's belly&#10;&#10;Description automatically generated">
            <a:extLst>
              <a:ext uri="{FF2B5EF4-FFF2-40B4-BE49-F238E27FC236}">
                <a16:creationId xmlns:a16="http://schemas.microsoft.com/office/drawing/2014/main" id="{75D9A1A2-BAA8-28B0-EB2C-A8353A76D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4" y="815865"/>
            <a:ext cx="13608826" cy="79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48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591792" y="4851155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461064" y="5035721"/>
            <a:ext cx="379230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b="1" spc="140" dirty="0">
                <a:solidFill>
                  <a:srgbClr val="000000"/>
                </a:solidFill>
                <a:latin typeface="Montserrat Bold"/>
              </a:rPr>
              <a:t>2 Treatments of Ultrasound</a:t>
            </a:r>
          </a:p>
        </p:txBody>
      </p:sp>
      <p:pic>
        <p:nvPicPr>
          <p:cNvPr id="19" name="Picture 18" descr="A collage of a person's torso&#10;&#10;Description automatically generated">
            <a:extLst>
              <a:ext uri="{FF2B5EF4-FFF2-40B4-BE49-F238E27FC236}">
                <a16:creationId xmlns:a16="http://schemas.microsoft.com/office/drawing/2014/main" id="{90DE145C-5AC7-46AA-1578-458CA4BC6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8" y="816732"/>
            <a:ext cx="13259159" cy="785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01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16200000">
            <a:off x="13554810" y="4858322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pic>
        <p:nvPicPr>
          <p:cNvPr id="19" name="Picture 18" descr="A comparison of a person's body&#10;&#10;Description automatically generated">
            <a:extLst>
              <a:ext uri="{FF2B5EF4-FFF2-40B4-BE49-F238E27FC236}">
                <a16:creationId xmlns:a16="http://schemas.microsoft.com/office/drawing/2014/main" id="{142CB610-C208-3D57-F595-469A3E06A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4" y="1289758"/>
            <a:ext cx="13411382" cy="7392100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2B4387DC-D8EB-6ED9-D8A3-8152AEDB92B8}"/>
              </a:ext>
            </a:extLst>
          </p:cNvPr>
          <p:cNvSpPr txBox="1"/>
          <p:nvPr/>
        </p:nvSpPr>
        <p:spPr>
          <a:xfrm>
            <a:off x="14495694" y="5042890"/>
            <a:ext cx="379230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b="1" spc="140" dirty="0">
                <a:solidFill>
                  <a:srgbClr val="000000"/>
                </a:solidFill>
                <a:latin typeface="Montserrat Bold"/>
              </a:rPr>
              <a:t>2 Treatments of Ultrasound</a:t>
            </a:r>
          </a:p>
        </p:txBody>
      </p:sp>
    </p:spTree>
    <p:extLst>
      <p:ext uri="{BB962C8B-B14F-4D97-AF65-F5344CB8AC3E}">
        <p14:creationId xmlns:p14="http://schemas.microsoft.com/office/powerpoint/2010/main" val="4136332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774045" y="4851002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pic>
        <p:nvPicPr>
          <p:cNvPr id="19" name="Picture 18" descr="A collage of a person's stomach&#10;&#10;Description automatically generated">
            <a:extLst>
              <a:ext uri="{FF2B5EF4-FFF2-40B4-BE49-F238E27FC236}">
                <a16:creationId xmlns:a16="http://schemas.microsoft.com/office/drawing/2014/main" id="{6FF2DC38-A38E-007B-3288-CCCCE22D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" y="1599015"/>
            <a:ext cx="13592770" cy="7088970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B46DC503-F4C1-96D0-43EB-4C7B5E143F0F}"/>
              </a:ext>
            </a:extLst>
          </p:cNvPr>
          <p:cNvSpPr txBox="1"/>
          <p:nvPr/>
        </p:nvSpPr>
        <p:spPr>
          <a:xfrm>
            <a:off x="14676673" y="5035569"/>
            <a:ext cx="379230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b="1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</p:spTree>
    <p:extLst>
      <p:ext uri="{BB962C8B-B14F-4D97-AF65-F5344CB8AC3E}">
        <p14:creationId xmlns:p14="http://schemas.microsoft.com/office/powerpoint/2010/main" val="992863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793642" y="4858503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pic>
        <p:nvPicPr>
          <p:cNvPr id="19" name="Picture 18" descr="A comparison of a person's belly&#10;&#10;Description automatically generated">
            <a:extLst>
              <a:ext uri="{FF2B5EF4-FFF2-40B4-BE49-F238E27FC236}">
                <a16:creationId xmlns:a16="http://schemas.microsoft.com/office/drawing/2014/main" id="{CB61451D-F35D-B38C-BFAA-E75F7B72A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9" y="1233065"/>
            <a:ext cx="13286745" cy="7477422"/>
          </a:xfrm>
          <a:prstGeom prst="rect">
            <a:avLst/>
          </a:prstGeom>
        </p:spPr>
      </p:pic>
      <p:sp>
        <p:nvSpPr>
          <p:cNvPr id="21" name="TextBox 18">
            <a:extLst>
              <a:ext uri="{FF2B5EF4-FFF2-40B4-BE49-F238E27FC236}">
                <a16:creationId xmlns:a16="http://schemas.microsoft.com/office/drawing/2014/main" id="{7BA7E01E-177C-5D3B-5A07-EE76CE2DD8AC}"/>
              </a:ext>
            </a:extLst>
          </p:cNvPr>
          <p:cNvSpPr txBox="1"/>
          <p:nvPr/>
        </p:nvSpPr>
        <p:spPr>
          <a:xfrm>
            <a:off x="14632948" y="5043864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</p:spTree>
    <p:extLst>
      <p:ext uri="{BB962C8B-B14F-4D97-AF65-F5344CB8AC3E}">
        <p14:creationId xmlns:p14="http://schemas.microsoft.com/office/powerpoint/2010/main" val="3212167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713849" y="4798264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607941" y="4983625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19" name="Picture 18" descr="A person and person's stomachs with marks&#10;&#10;Description automatically generated">
            <a:extLst>
              <a:ext uri="{FF2B5EF4-FFF2-40B4-BE49-F238E27FC236}">
                <a16:creationId xmlns:a16="http://schemas.microsoft.com/office/drawing/2014/main" id="{AE547F1A-281C-1154-F3C4-9ED94E1D4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91289"/>
            <a:ext cx="13127039" cy="810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31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497572" y="4864428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478000" y="5049788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19" name="Picture 18" descr="A person's belly with a stretch marks&#10;&#10;Description automatically generated">
            <a:extLst>
              <a:ext uri="{FF2B5EF4-FFF2-40B4-BE49-F238E27FC236}">
                <a16:creationId xmlns:a16="http://schemas.microsoft.com/office/drawing/2014/main" id="{D60C68D6-8304-EC67-4F3F-21D8DDCF6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0" y="3106688"/>
            <a:ext cx="13272274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82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726171" y="4785554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pic>
        <p:nvPicPr>
          <p:cNvPr id="19" name="Picture 18" descr="A collage of a person's stomach&#10;&#10;Description automatically generated">
            <a:extLst>
              <a:ext uri="{FF2B5EF4-FFF2-40B4-BE49-F238E27FC236}">
                <a16:creationId xmlns:a16="http://schemas.microsoft.com/office/drawing/2014/main" id="{8DC0F850-38D4-97A2-3584-72F5024F7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27571"/>
            <a:ext cx="13396443" cy="7950580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DBC0064F-8B74-4D0B-A65A-18446440B29F}"/>
              </a:ext>
            </a:extLst>
          </p:cNvPr>
          <p:cNvSpPr txBox="1"/>
          <p:nvPr/>
        </p:nvSpPr>
        <p:spPr>
          <a:xfrm>
            <a:off x="14529561" y="4970120"/>
            <a:ext cx="379230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b="1" spc="140" dirty="0">
                <a:solidFill>
                  <a:srgbClr val="000000"/>
                </a:solidFill>
                <a:latin typeface="Montserrat Bold"/>
              </a:rPr>
              <a:t>2 Treatments of Ultrasound</a:t>
            </a:r>
          </a:p>
        </p:txBody>
      </p:sp>
    </p:spTree>
    <p:extLst>
      <p:ext uri="{BB962C8B-B14F-4D97-AF65-F5344CB8AC3E}">
        <p14:creationId xmlns:p14="http://schemas.microsoft.com/office/powerpoint/2010/main" val="314342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80750" y="9068061"/>
            <a:ext cx="190239" cy="190239"/>
            <a:chOff x="0" y="0"/>
            <a:chExt cx="215710" cy="2157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94988" y="9068061"/>
            <a:ext cx="190239" cy="190239"/>
            <a:chOff x="0" y="0"/>
            <a:chExt cx="215710" cy="21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04724" y="906806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13773474" cy="5821157"/>
            <a:chOff x="0" y="0"/>
            <a:chExt cx="18364632" cy="7761543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18364632" cy="7761543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42900"/>
            <a:ext cx="14672683" cy="77329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550475" y="7605153"/>
            <a:ext cx="411184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 spc="166" dirty="0">
                <a:solidFill>
                  <a:srgbClr val="FFFFFF"/>
                </a:solidFill>
                <a:latin typeface="Montserrat Bold"/>
              </a:rPr>
              <a:t>Before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35957" y="7605153"/>
            <a:ext cx="496645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 spc="166" dirty="0">
                <a:solidFill>
                  <a:srgbClr val="FFFFFF"/>
                </a:solidFill>
                <a:latin typeface="Montserrat Bold"/>
              </a:rPr>
              <a:t>After 15 Minutes of Ultrasound</a:t>
            </a:r>
          </a:p>
        </p:txBody>
      </p:sp>
      <p:pic>
        <p:nvPicPr>
          <p:cNvPr id="17" name="Picture 52">
            <a:extLst>
              <a:ext uri="{FF2B5EF4-FFF2-40B4-BE49-F238E27FC236}">
                <a16:creationId xmlns:a16="http://schemas.microsoft.com/office/drawing/2014/main" id="{CD599579-F9B2-D9EE-DEC2-A92F40EB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9258300"/>
            <a:ext cx="1372948" cy="6937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704010" y="4901947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554200" y="5087309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19" name="Picture 18" descr="A comparison of a person's body&#10;&#10;Description automatically generated">
            <a:extLst>
              <a:ext uri="{FF2B5EF4-FFF2-40B4-BE49-F238E27FC236}">
                <a16:creationId xmlns:a16="http://schemas.microsoft.com/office/drawing/2014/main" id="{97ABDD2A-CE0D-1478-7D1B-CD40CB70D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0" y="701673"/>
            <a:ext cx="13320541" cy="80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192771" y="4870352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020800" y="5055714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19" name="Picture 18" descr="A comparison of a person's belly&#10;&#10;Description automatically generated">
            <a:extLst>
              <a:ext uri="{FF2B5EF4-FFF2-40B4-BE49-F238E27FC236}">
                <a16:creationId xmlns:a16="http://schemas.microsoft.com/office/drawing/2014/main" id="{FA060105-A26F-305A-DB82-838471CFB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3" y="1638300"/>
            <a:ext cx="1296109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4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497572" y="4820421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480632" y="5005783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19" name="Picture 18" descr="A person's belly with a flat belly&#10;&#10;Description automatically generated">
            <a:extLst>
              <a:ext uri="{FF2B5EF4-FFF2-40B4-BE49-F238E27FC236}">
                <a16:creationId xmlns:a16="http://schemas.microsoft.com/office/drawing/2014/main" id="{79E20A66-8793-56E1-3920-12A1E8C2B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79104"/>
            <a:ext cx="13212034" cy="706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5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5497085">
            <a:off x="13709042" y="4864427"/>
            <a:ext cx="1359853" cy="118987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554200" y="5049788"/>
            <a:ext cx="337525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2699" spc="140" dirty="0">
                <a:solidFill>
                  <a:srgbClr val="000000"/>
                </a:solidFill>
                <a:latin typeface="Montserrat Bold"/>
              </a:rPr>
              <a:t>After 40 Minutes of Ultrasound</a:t>
            </a:r>
          </a:p>
        </p:txBody>
      </p:sp>
      <p:pic>
        <p:nvPicPr>
          <p:cNvPr id="19" name="Picture 18" descr="A comparison of a person's stomach&#10;&#10;Description automatically generated">
            <a:extLst>
              <a:ext uri="{FF2B5EF4-FFF2-40B4-BE49-F238E27FC236}">
                <a16:creationId xmlns:a16="http://schemas.microsoft.com/office/drawing/2014/main" id="{34559A3B-D3BD-48BA-A233-5D7B1E298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1" y="1738729"/>
            <a:ext cx="13468133" cy="68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87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0CE6B0-6F25-7310-C3BC-B7CDF0132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02" y="252404"/>
            <a:ext cx="8534400" cy="9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98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3773474" cy="5821157"/>
            <a:chOff x="0" y="0"/>
            <a:chExt cx="18364632" cy="776154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8364632" cy="7761543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13233" y="6069139"/>
            <a:ext cx="1302622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6699" b="1" spc="115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RESULTS. </a:t>
            </a:r>
            <a:r>
              <a:rPr lang="en-US" sz="6699" b="1" spc="1159" dirty="0">
                <a:solidFill>
                  <a:srgbClr val="73C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77409" y="8845981"/>
            <a:ext cx="190239" cy="190239"/>
            <a:chOff x="0" y="0"/>
            <a:chExt cx="215710" cy="2157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91647" y="884598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701383" y="884598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813233" y="6991888"/>
            <a:ext cx="12355967" cy="70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Mont Thin"/>
              </a:rPr>
              <a:t>Patients typically lose one inch or more on the first visit.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9258300"/>
            <a:ext cx="1372948" cy="693780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C51620A1-38EC-8D50-5BE9-DDE165F3C538}"/>
              </a:ext>
            </a:extLst>
          </p:cNvPr>
          <p:cNvSpPr/>
          <p:nvPr/>
        </p:nvSpPr>
        <p:spPr>
          <a:xfrm rot="10800000">
            <a:off x="14169200" y="5421825"/>
            <a:ext cx="1332247" cy="994427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73C2EC">
              <a:alpha val="80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A417180-7F25-D4B8-0D1F-46DDCE3E2EE5}"/>
              </a:ext>
            </a:extLst>
          </p:cNvPr>
          <p:cNvSpPr txBox="1"/>
          <p:nvPr/>
        </p:nvSpPr>
        <p:spPr>
          <a:xfrm>
            <a:off x="14828572" y="5550313"/>
            <a:ext cx="193586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200" b="1" spc="140" dirty="0">
                <a:solidFill>
                  <a:srgbClr val="000000"/>
                </a:solidFill>
                <a:latin typeface="Montserrat Bold"/>
              </a:rPr>
              <a:t>That’s just 14 days!!</a:t>
            </a:r>
          </a:p>
        </p:txBody>
      </p:sp>
      <p:pic>
        <p:nvPicPr>
          <p:cNvPr id="20" name="Picture 1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3067BED-032B-9C9E-03AD-FE5F2AC4A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7" y="210802"/>
            <a:ext cx="17472370" cy="474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3773474" cy="5821157"/>
            <a:chOff x="0" y="0"/>
            <a:chExt cx="18364632" cy="776154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8364632" cy="7761543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13233" y="6069139"/>
            <a:ext cx="1302622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6699" b="1" spc="115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RESULTS. </a:t>
            </a:r>
            <a:r>
              <a:rPr lang="en-US" sz="6699" b="1" spc="1159" dirty="0">
                <a:solidFill>
                  <a:srgbClr val="73C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77409" y="8845981"/>
            <a:ext cx="190239" cy="190239"/>
            <a:chOff x="0" y="0"/>
            <a:chExt cx="215710" cy="2157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91647" y="884598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701383" y="884598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813233" y="6991888"/>
            <a:ext cx="12355967" cy="70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Mont Thin"/>
              </a:rPr>
              <a:t>Patients typically lose one inch or more on the first visit.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9258300"/>
            <a:ext cx="1372948" cy="693780"/>
          </a:xfrm>
          <a:prstGeom prst="rect">
            <a:avLst/>
          </a:prstGeom>
        </p:spPr>
      </p:pic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2A08B5-E715-B7E4-FC49-B9C3D3B81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 b="37914"/>
          <a:stretch/>
        </p:blipFill>
        <p:spPr>
          <a:xfrm>
            <a:off x="386886" y="269019"/>
            <a:ext cx="17323672" cy="5033312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C51620A1-38EC-8D50-5BE9-DDE165F3C538}"/>
              </a:ext>
            </a:extLst>
          </p:cNvPr>
          <p:cNvSpPr/>
          <p:nvPr/>
        </p:nvSpPr>
        <p:spPr>
          <a:xfrm rot="10800000">
            <a:off x="14169200" y="5421825"/>
            <a:ext cx="1332247" cy="994427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73C2EC">
              <a:alpha val="80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A417180-7F25-D4B8-0D1F-46DDCE3E2EE5}"/>
              </a:ext>
            </a:extLst>
          </p:cNvPr>
          <p:cNvSpPr txBox="1"/>
          <p:nvPr/>
        </p:nvSpPr>
        <p:spPr>
          <a:xfrm>
            <a:off x="14828572" y="5550313"/>
            <a:ext cx="193586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200" b="1" spc="140" dirty="0">
                <a:solidFill>
                  <a:srgbClr val="000000"/>
                </a:solidFill>
                <a:latin typeface="Montserrat Bold"/>
              </a:rPr>
              <a:t>That’s just 14 days!!</a:t>
            </a:r>
          </a:p>
        </p:txBody>
      </p:sp>
    </p:spTree>
    <p:extLst>
      <p:ext uri="{BB962C8B-B14F-4D97-AF65-F5344CB8AC3E}">
        <p14:creationId xmlns:p14="http://schemas.microsoft.com/office/powerpoint/2010/main" val="147522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3773474" cy="5821157"/>
            <a:chOff x="0" y="0"/>
            <a:chExt cx="18364632" cy="776154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8364632" cy="7761543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13233" y="6069139"/>
            <a:ext cx="1302622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6699" b="1" spc="115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RESULTS. </a:t>
            </a:r>
            <a:r>
              <a:rPr lang="en-US" sz="6699" b="1" spc="1159" dirty="0">
                <a:solidFill>
                  <a:srgbClr val="73C2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77409" y="8845981"/>
            <a:ext cx="190239" cy="190239"/>
            <a:chOff x="0" y="0"/>
            <a:chExt cx="215710" cy="2157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91647" y="884598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701383" y="884598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813233" y="6991888"/>
            <a:ext cx="12355967" cy="70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Mont Thin"/>
              </a:rPr>
              <a:t>Patients typically lose one inch or more on the first visit.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9258300"/>
            <a:ext cx="1372948" cy="693780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54B82758-D3D8-5CE2-E8AD-0734B742B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9" b="37914"/>
          <a:stretch/>
        </p:blipFill>
        <p:spPr>
          <a:xfrm>
            <a:off x="403106" y="334920"/>
            <a:ext cx="17481787" cy="4731243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E61600B8-D603-AF4A-8C15-F89DA1EF6A59}"/>
              </a:ext>
            </a:extLst>
          </p:cNvPr>
          <p:cNvSpPr/>
          <p:nvPr/>
        </p:nvSpPr>
        <p:spPr>
          <a:xfrm rot="10800000">
            <a:off x="14169200" y="5421825"/>
            <a:ext cx="1332247" cy="994427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73C2EC">
              <a:alpha val="80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32A10E12-6B86-4427-8ACB-F6B47586D235}"/>
              </a:ext>
            </a:extLst>
          </p:cNvPr>
          <p:cNvSpPr txBox="1"/>
          <p:nvPr/>
        </p:nvSpPr>
        <p:spPr>
          <a:xfrm>
            <a:off x="14828572" y="5550313"/>
            <a:ext cx="193586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en-US" sz="3200" b="1" spc="140" dirty="0">
                <a:solidFill>
                  <a:srgbClr val="000000"/>
                </a:solidFill>
                <a:latin typeface="Montserrat Bold"/>
              </a:rPr>
              <a:t>That’s just 14 days!!</a:t>
            </a:r>
          </a:p>
        </p:txBody>
      </p:sp>
    </p:spTree>
    <p:extLst>
      <p:ext uri="{BB962C8B-B14F-4D97-AF65-F5344CB8AC3E}">
        <p14:creationId xmlns:p14="http://schemas.microsoft.com/office/powerpoint/2010/main" val="7069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966447"/>
            <a:chOff x="0" y="0"/>
            <a:chExt cx="24384000" cy="528859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6583" r="6583"/>
          <a:stretch>
            <a:fillRect/>
          </a:stretch>
        </p:blipFill>
        <p:spPr>
          <a:xfrm>
            <a:off x="1054100" y="347620"/>
            <a:ext cx="15429173" cy="86843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75295"/>
            <a:ext cx="18288000" cy="3966447"/>
            <a:chOff x="0" y="0"/>
            <a:chExt cx="24384000" cy="52885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5288597"/>
            </a:xfrm>
            <a:prstGeom prst="rect">
              <a:avLst/>
            </a:pr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5497085">
            <a:off x="12686103" y="4678937"/>
            <a:ext cx="1359853" cy="118987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C2EC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3016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804727" y="9011951"/>
            <a:ext cx="190239" cy="190239"/>
            <a:chOff x="0" y="0"/>
            <a:chExt cx="215710" cy="215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8964" y="9011951"/>
            <a:ext cx="190239" cy="190239"/>
            <a:chOff x="0" y="0"/>
            <a:chExt cx="215710" cy="2157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9011951"/>
            <a:ext cx="190239" cy="190239"/>
            <a:chOff x="0" y="0"/>
            <a:chExt cx="215710" cy="215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710" cy="215710"/>
            </a:xfrm>
            <a:custGeom>
              <a:avLst/>
              <a:gdLst/>
              <a:ahLst/>
              <a:cxnLst/>
              <a:rect l="l" t="t" r="r" b="b"/>
              <a:pathLst>
                <a:path w="215710" h="215710">
                  <a:moveTo>
                    <a:pt x="0" y="0"/>
                  </a:moveTo>
                  <a:lnTo>
                    <a:pt x="215710" y="0"/>
                  </a:lnTo>
                  <a:lnTo>
                    <a:pt x="215710" y="215710"/>
                  </a:lnTo>
                  <a:lnTo>
                    <a:pt x="0" y="215710"/>
                  </a:lnTo>
                  <a:close/>
                </a:path>
              </a:pathLst>
            </a:custGeom>
            <a:solidFill>
              <a:srgbClr val="73C2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0D1ABD-9ECE-FC81-9AF0-3D544D65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86352" y="9258300"/>
            <a:ext cx="1372948" cy="693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E84B48-8861-9FB4-2E06-53C6888D68E8}"/>
              </a:ext>
            </a:extLst>
          </p:cNvPr>
          <p:cNvSpPr txBox="1"/>
          <p:nvPr/>
        </p:nvSpPr>
        <p:spPr>
          <a:xfrm>
            <a:off x="13636225" y="4735264"/>
            <a:ext cx="4352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Two Treatments </a:t>
            </a:r>
          </a:p>
          <a:p>
            <a:r>
              <a:rPr lang="en-US" sz="3200" b="1" dirty="0"/>
              <a:t>Ultrasound, 2 days apart</a:t>
            </a:r>
          </a:p>
        </p:txBody>
      </p:sp>
      <p:pic>
        <p:nvPicPr>
          <p:cNvPr id="5" name="Picture 4" descr="A person's belly with a stretch marks&#10;&#10;Description automatically generated with medium confidence">
            <a:extLst>
              <a:ext uri="{FF2B5EF4-FFF2-40B4-BE49-F238E27FC236}">
                <a16:creationId xmlns:a16="http://schemas.microsoft.com/office/drawing/2014/main" id="{0F97BBA7-C9F4-6BE7-FDDB-ADA83656F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0" y="659794"/>
            <a:ext cx="12467135" cy="783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5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278</Words>
  <Application>Microsoft Macintosh PowerPoint</Application>
  <PresentationFormat>Custom</PresentationFormat>
  <Paragraphs>60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Montserrat</vt:lpstr>
      <vt:lpstr>Montserrat Bold</vt:lpstr>
      <vt:lpstr>Montserrat Classic Bold</vt:lpstr>
      <vt:lpstr>Arial</vt:lpstr>
      <vt:lpstr>Mont Thin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 Webinar Presentation</dc:title>
  <dc:creator>Austin Meadors</dc:creator>
  <cp:lastModifiedBy>bradyn meadors</cp:lastModifiedBy>
  <cp:revision>22</cp:revision>
  <dcterms:created xsi:type="dcterms:W3CDTF">2006-08-16T00:00:00Z</dcterms:created>
  <dcterms:modified xsi:type="dcterms:W3CDTF">2024-03-22T16:51:04Z</dcterms:modified>
  <dc:identifier>DAFSJY05idc</dc:identifier>
</cp:coreProperties>
</file>